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embeddedFontLst>
    <p:embeddedFont>
      <p:font typeface="Gill Sans"/>
      <p:regular r:id="rId13"/>
      <p:bold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h/2Hnmw4KchpM/GsR4elsMPuRR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GillSans-regular.fntdata"/><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font" Target="fonts/GillSans-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p:nvPr>
            <p:ph idx="2"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i="1" lang="en-US"/>
              <a:t>Welcome to Asia REF! In this slide deck you will find a brief introductory guide to the award each new project is a part of </a:t>
            </a:r>
            <a:endParaRPr i="1"/>
          </a:p>
        </p:txBody>
      </p:sp>
      <p:sp>
        <p:nvSpPr>
          <p:cNvPr id="92" name="Google Shape;92;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 Layout 1 1">
    <p:spTree>
      <p:nvGrpSpPr>
        <p:cNvPr id="15" name="Shape 15"/>
        <p:cNvGrpSpPr/>
        <p:nvPr/>
      </p:nvGrpSpPr>
      <p:grpSpPr>
        <a:xfrm>
          <a:off x="0" y="0"/>
          <a:ext cx="0" cy="0"/>
          <a:chOff x="0" y="0"/>
          <a:chExt cx="0" cy="0"/>
        </a:xfrm>
      </p:grpSpPr>
      <p:sp>
        <p:nvSpPr>
          <p:cNvPr id="16" name="Google Shape;16;p10"/>
          <p:cNvSpPr/>
          <p:nvPr/>
        </p:nvSpPr>
        <p:spPr>
          <a:xfrm>
            <a:off x="199533" y="1789936"/>
            <a:ext cx="11789200" cy="4856230"/>
          </a:xfrm>
          <a:prstGeom prst="rect">
            <a:avLst/>
          </a:prstGeom>
          <a:solidFill>
            <a:schemeClr val="dk2"/>
          </a:solidFill>
          <a:ln>
            <a:noFill/>
          </a:ln>
        </p:spPr>
        <p:txBody>
          <a:bodyPr anchorCtr="0" anchor="ctr" bIns="120925" lIns="120925" spcFirstLastPara="1" rIns="120925" wrap="square" tIns="120925">
            <a:noAutofit/>
          </a:bodyPr>
          <a:lstStyle/>
          <a:p>
            <a:pPr indent="0" lvl="0" marL="0" marR="0" rtl="0" algn="l">
              <a:spcBef>
                <a:spcPts val="0"/>
              </a:spcBef>
              <a:spcAft>
                <a:spcPts val="0"/>
              </a:spcAft>
              <a:buClr>
                <a:schemeClr val="dk1"/>
              </a:buClr>
              <a:buSzPts val="2381"/>
              <a:buFont typeface="Calibri"/>
              <a:buNone/>
            </a:pPr>
            <a:r>
              <a:t/>
            </a:r>
            <a:endParaRPr b="0" i="0" sz="2381" u="none" cap="none" strike="noStrike">
              <a:solidFill>
                <a:schemeClr val="dk1"/>
              </a:solidFill>
              <a:latin typeface="Calibri"/>
              <a:ea typeface="Calibri"/>
              <a:cs typeface="Calibri"/>
              <a:sym typeface="Calibri"/>
            </a:endParaRPr>
          </a:p>
        </p:txBody>
      </p:sp>
      <p:sp>
        <p:nvSpPr>
          <p:cNvPr id="17" name="Google Shape;17;p10"/>
          <p:cNvSpPr txBox="1"/>
          <p:nvPr>
            <p:ph type="ctrTitle"/>
          </p:nvPr>
        </p:nvSpPr>
        <p:spPr>
          <a:xfrm>
            <a:off x="914400" y="2118714"/>
            <a:ext cx="5181600" cy="1600358"/>
          </a:xfrm>
          <a:prstGeom prst="rect">
            <a:avLst/>
          </a:prstGeom>
          <a:noFill/>
          <a:ln>
            <a:noFill/>
          </a:ln>
          <a:effectLst>
            <a:outerShdw blurRad="254000" rotWithShape="0" algn="tl">
              <a:srgbClr val="000000">
                <a:alpha val="20000"/>
              </a:srgbClr>
            </a:outerShdw>
          </a:effectLst>
        </p:spPr>
        <p:txBody>
          <a:bodyPr anchorCtr="0" anchor="b" bIns="91425" lIns="91425" spcFirstLastPara="1" rIns="91425" wrap="square" tIns="91425">
            <a:noAutofit/>
          </a:bodyPr>
          <a:lstStyle>
            <a:lvl1pPr lvl="0" marR="0" algn="l">
              <a:lnSpc>
                <a:spcPct val="90000"/>
              </a:lnSpc>
              <a:spcBef>
                <a:spcPts val="0"/>
              </a:spcBef>
              <a:spcAft>
                <a:spcPts val="0"/>
              </a:spcAft>
              <a:buClr>
                <a:schemeClr val="lt1"/>
              </a:buClr>
              <a:buSzPts val="1400"/>
              <a:buFont typeface="Gill Sans"/>
              <a:buNone/>
              <a:defRPr i="0" sz="3174" u="none" cap="none" strike="noStrike">
                <a:solidFill>
                  <a:schemeClr val="lt1"/>
                </a:solidFill>
                <a:latin typeface="Gill Sans"/>
                <a:ea typeface="Gill Sans"/>
                <a:cs typeface="Gill Sans"/>
                <a:sym typeface="Gill Sans"/>
              </a:defRPr>
            </a:lvl1pPr>
            <a:lvl2pPr lvl="1">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2pPr>
            <a:lvl3pPr lvl="2">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3pPr>
            <a:lvl4pPr lvl="3">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4pPr>
            <a:lvl5pPr lvl="4">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5pPr>
            <a:lvl6pPr lvl="5">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6pPr>
            <a:lvl7pPr lvl="6">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7pPr>
            <a:lvl8pPr lvl="7">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8pPr>
            <a:lvl9pPr lvl="8">
              <a:spcBef>
                <a:spcPts val="0"/>
              </a:spcBef>
              <a:spcAft>
                <a:spcPts val="0"/>
              </a:spcAft>
              <a:buClr>
                <a:schemeClr val="lt1"/>
              </a:buClr>
              <a:buSzPts val="1400"/>
              <a:buFont typeface="Gill Sans"/>
              <a:buNone/>
              <a:defRPr sz="2381">
                <a:solidFill>
                  <a:schemeClr val="lt1"/>
                </a:solidFill>
                <a:latin typeface="Gill Sans"/>
                <a:ea typeface="Gill Sans"/>
                <a:cs typeface="Gill Sans"/>
                <a:sym typeface="Gill Sans"/>
              </a:defRPr>
            </a:lvl9pPr>
          </a:lstStyle>
          <a:p/>
        </p:txBody>
      </p:sp>
      <p:sp>
        <p:nvSpPr>
          <p:cNvPr id="18" name="Google Shape;18;p10"/>
          <p:cNvSpPr txBox="1"/>
          <p:nvPr>
            <p:ph idx="1" type="subTitle"/>
          </p:nvPr>
        </p:nvSpPr>
        <p:spPr>
          <a:xfrm>
            <a:off x="914400" y="4146996"/>
            <a:ext cx="4572000" cy="1600358"/>
          </a:xfrm>
          <a:prstGeom prst="rect">
            <a:avLst/>
          </a:prstGeom>
          <a:noFill/>
          <a:ln>
            <a:noFill/>
          </a:ln>
          <a:effectLst>
            <a:outerShdw blurRad="254000" rotWithShape="0" algn="tl">
              <a:srgbClr val="000000">
                <a:alpha val="40000"/>
              </a:srgbClr>
            </a:outerShdw>
          </a:effectLst>
        </p:spPr>
        <p:txBody>
          <a:bodyPr anchorCtr="0" anchor="t" bIns="91425" lIns="91425" spcFirstLastPara="1" rIns="91425" wrap="square" tIns="91425">
            <a:noAutofit/>
          </a:bodyPr>
          <a:lstStyle>
            <a:lvl1pPr lvl="0" marR="0" algn="l">
              <a:lnSpc>
                <a:spcPct val="90000"/>
              </a:lnSpc>
              <a:spcBef>
                <a:spcPts val="0"/>
              </a:spcBef>
              <a:spcAft>
                <a:spcPts val="0"/>
              </a:spcAft>
              <a:buClr>
                <a:schemeClr val="lt1"/>
              </a:buClr>
              <a:buSzPts val="1600"/>
              <a:buFont typeface="Gill Sans"/>
              <a:buNone/>
              <a:defRPr i="0" sz="2116" u="none" cap="none" strike="noStrike">
                <a:solidFill>
                  <a:schemeClr val="lt1"/>
                </a:solidFill>
                <a:latin typeface="Gill Sans"/>
                <a:ea typeface="Gill Sans"/>
                <a:cs typeface="Gill Sans"/>
                <a:sym typeface="Gill Sans"/>
              </a:defRPr>
            </a:lvl1pPr>
            <a:lvl2pPr lvl="1" marR="0" algn="ctr">
              <a:lnSpc>
                <a:spcPct val="90000"/>
              </a:lnSpc>
              <a:spcBef>
                <a:spcPts val="1058"/>
              </a:spcBef>
              <a:spcAft>
                <a:spcPts val="0"/>
              </a:spcAft>
              <a:buClr>
                <a:schemeClr val="lt1"/>
              </a:buClr>
              <a:buSzPts val="1600"/>
              <a:buFont typeface="Gill Sans"/>
              <a:buNone/>
              <a:defRPr i="0" sz="2116" u="none" cap="none" strike="noStrike">
                <a:solidFill>
                  <a:schemeClr val="lt1"/>
                </a:solidFill>
                <a:latin typeface="Gill Sans"/>
                <a:ea typeface="Gill Sans"/>
                <a:cs typeface="Gill Sans"/>
                <a:sym typeface="Gill Sans"/>
              </a:defRPr>
            </a:lvl2pPr>
            <a:lvl3pPr lvl="2" marR="0" algn="ctr">
              <a:lnSpc>
                <a:spcPct val="90000"/>
              </a:lnSpc>
              <a:spcBef>
                <a:spcPts val="1058"/>
              </a:spcBef>
              <a:spcAft>
                <a:spcPts val="0"/>
              </a:spcAft>
              <a:buClr>
                <a:schemeClr val="lt1"/>
              </a:buClr>
              <a:buSzPts val="1800"/>
              <a:buFont typeface="Gill Sans"/>
              <a:buNone/>
              <a:defRPr i="0" sz="2381" u="none" cap="none" strike="noStrike">
                <a:solidFill>
                  <a:schemeClr val="lt1"/>
                </a:solidFill>
                <a:latin typeface="Gill Sans"/>
                <a:ea typeface="Gill Sans"/>
                <a:cs typeface="Gill Sans"/>
                <a:sym typeface="Gill Sans"/>
              </a:defRPr>
            </a:lvl3pPr>
            <a:lvl4pPr lvl="3" marR="0" algn="ctr">
              <a:lnSpc>
                <a:spcPct val="90000"/>
              </a:lnSpc>
              <a:spcBef>
                <a:spcPts val="423"/>
              </a:spcBef>
              <a:spcAft>
                <a:spcPts val="0"/>
              </a:spcAft>
              <a:buClr>
                <a:schemeClr val="lt1"/>
              </a:buClr>
              <a:buSzPts val="1600"/>
              <a:buFont typeface="Gill Sans"/>
              <a:buNone/>
              <a:defRPr i="0" sz="2116" u="none" cap="none" strike="noStrike">
                <a:solidFill>
                  <a:schemeClr val="lt1"/>
                </a:solidFill>
                <a:latin typeface="Gill Sans"/>
                <a:ea typeface="Gill Sans"/>
                <a:cs typeface="Gill Sans"/>
                <a:sym typeface="Gill Sans"/>
              </a:defRPr>
            </a:lvl4pPr>
            <a:lvl5pPr lvl="4" marR="0" algn="ctr">
              <a:lnSpc>
                <a:spcPct val="90000"/>
              </a:lnSpc>
              <a:spcBef>
                <a:spcPts val="370"/>
              </a:spcBef>
              <a:spcAft>
                <a:spcPts val="0"/>
              </a:spcAft>
              <a:buClr>
                <a:schemeClr val="lt1"/>
              </a:buClr>
              <a:buSzPts val="1400"/>
              <a:buFont typeface="Gill Sans"/>
              <a:buNone/>
              <a:defRPr i="0" sz="1852" u="none" cap="none" strike="noStrike">
                <a:solidFill>
                  <a:schemeClr val="lt1"/>
                </a:solidFill>
                <a:latin typeface="Gill Sans"/>
                <a:ea typeface="Gill Sans"/>
                <a:cs typeface="Gill Sans"/>
                <a:sym typeface="Gill Sans"/>
              </a:defRPr>
            </a:lvl5pPr>
            <a:lvl6pPr lvl="5" marR="0" algn="ctr">
              <a:lnSpc>
                <a:spcPct val="90000"/>
              </a:lnSpc>
              <a:spcBef>
                <a:spcPts val="529"/>
              </a:spcBef>
              <a:spcAft>
                <a:spcPts val="0"/>
              </a:spcAft>
              <a:buClr>
                <a:schemeClr val="lt1"/>
              </a:buClr>
              <a:buSzPts val="2000"/>
              <a:buFont typeface="Gill Sans"/>
              <a:buNone/>
              <a:defRPr i="0" sz="2645" u="none" cap="none" strike="noStrike">
                <a:solidFill>
                  <a:schemeClr val="lt1"/>
                </a:solidFill>
                <a:latin typeface="Gill Sans"/>
                <a:ea typeface="Gill Sans"/>
                <a:cs typeface="Gill Sans"/>
                <a:sym typeface="Gill Sans"/>
              </a:defRPr>
            </a:lvl6pPr>
            <a:lvl7pPr lvl="6" marR="0" algn="ctr">
              <a:lnSpc>
                <a:spcPct val="90000"/>
              </a:lnSpc>
              <a:spcBef>
                <a:spcPts val="529"/>
              </a:spcBef>
              <a:spcAft>
                <a:spcPts val="0"/>
              </a:spcAft>
              <a:buClr>
                <a:schemeClr val="lt1"/>
              </a:buClr>
              <a:buSzPts val="2000"/>
              <a:buFont typeface="Gill Sans"/>
              <a:buNone/>
              <a:defRPr i="0" sz="2645" u="none" cap="none" strike="noStrike">
                <a:solidFill>
                  <a:schemeClr val="lt1"/>
                </a:solidFill>
                <a:latin typeface="Gill Sans"/>
                <a:ea typeface="Gill Sans"/>
                <a:cs typeface="Gill Sans"/>
                <a:sym typeface="Gill Sans"/>
              </a:defRPr>
            </a:lvl7pPr>
            <a:lvl8pPr lvl="7" marR="0" algn="ctr">
              <a:lnSpc>
                <a:spcPct val="90000"/>
              </a:lnSpc>
              <a:spcBef>
                <a:spcPts val="529"/>
              </a:spcBef>
              <a:spcAft>
                <a:spcPts val="0"/>
              </a:spcAft>
              <a:buClr>
                <a:schemeClr val="lt1"/>
              </a:buClr>
              <a:buSzPts val="2000"/>
              <a:buFont typeface="Gill Sans"/>
              <a:buNone/>
              <a:defRPr i="0" sz="2645" u="none" cap="none" strike="noStrike">
                <a:solidFill>
                  <a:schemeClr val="lt1"/>
                </a:solidFill>
                <a:latin typeface="Gill Sans"/>
                <a:ea typeface="Gill Sans"/>
                <a:cs typeface="Gill Sans"/>
                <a:sym typeface="Gill Sans"/>
              </a:defRPr>
            </a:lvl8pPr>
            <a:lvl9pPr lvl="8" marR="0" algn="ctr">
              <a:lnSpc>
                <a:spcPct val="90000"/>
              </a:lnSpc>
              <a:spcBef>
                <a:spcPts val="529"/>
              </a:spcBef>
              <a:spcAft>
                <a:spcPts val="0"/>
              </a:spcAft>
              <a:buClr>
                <a:schemeClr val="lt1"/>
              </a:buClr>
              <a:buSzPts val="2000"/>
              <a:buFont typeface="Gill Sans"/>
              <a:buNone/>
              <a:defRPr i="0" sz="2645" u="none" cap="none" strike="noStrike">
                <a:solidFill>
                  <a:schemeClr val="lt1"/>
                </a:solidFill>
                <a:latin typeface="Gill Sans"/>
                <a:ea typeface="Gill Sans"/>
                <a:cs typeface="Gill Sans"/>
                <a:sym typeface="Gill Sans"/>
              </a:defRPr>
            </a:lvl9pPr>
          </a:lstStyle>
          <a:p/>
        </p:txBody>
      </p:sp>
      <p:pic>
        <p:nvPicPr>
          <p:cNvPr id="19" name="Google Shape;19;p10"/>
          <p:cNvPicPr preferRelativeResize="0"/>
          <p:nvPr/>
        </p:nvPicPr>
        <p:blipFill rotWithShape="1">
          <a:blip r:embed="rId2">
            <a:alphaModFix/>
          </a:blip>
          <a:srcRect b="0" l="0" r="0" t="0"/>
          <a:stretch/>
        </p:blipFill>
        <p:spPr>
          <a:xfrm>
            <a:off x="630070" y="564091"/>
            <a:ext cx="2392133" cy="92314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 name="Google Shape;2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9"/>
          <p:cNvSpPr/>
          <p:nvPr>
            <p:ph idx="2" type="pic"/>
          </p:nvPr>
        </p:nvSpPr>
        <p:spPr>
          <a:xfrm>
            <a:off x="5183188" y="987425"/>
            <a:ext cx="6172200" cy="4873625"/>
          </a:xfrm>
          <a:prstGeom prst="rect">
            <a:avLst/>
          </a:prstGeom>
          <a:noFill/>
          <a:ln>
            <a:noFill/>
          </a:ln>
        </p:spPr>
      </p:sp>
      <p:sp>
        <p:nvSpPr>
          <p:cNvPr id="73" name="Google Shape;73;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ctrTitle"/>
          </p:nvPr>
        </p:nvSpPr>
        <p:spPr>
          <a:xfrm>
            <a:off x="955650" y="2118714"/>
            <a:ext cx="5140350" cy="2028282"/>
          </a:xfrm>
          <a:prstGeom prst="rect">
            <a:avLst/>
          </a:prstGeom>
          <a:noFill/>
          <a:ln>
            <a:noFill/>
          </a:ln>
          <a:effectLst>
            <a:outerShdw blurRad="254000" rotWithShape="0" algn="tl">
              <a:srgbClr val="000000">
                <a:alpha val="20000"/>
              </a:srgbClr>
            </a:outerShdw>
          </a:effectLst>
        </p:spPr>
        <p:txBody>
          <a:bodyPr anchorCtr="0" anchor="b" bIns="120925" lIns="120925" spcFirstLastPara="1" rIns="120925" wrap="square" tIns="120925">
            <a:noAutofit/>
          </a:bodyPr>
          <a:lstStyle/>
          <a:p>
            <a:pPr indent="0" lvl="0" marL="0" marR="0" rtl="0" algn="l">
              <a:lnSpc>
                <a:spcPct val="90000"/>
              </a:lnSpc>
              <a:spcBef>
                <a:spcPts val="0"/>
              </a:spcBef>
              <a:spcAft>
                <a:spcPts val="0"/>
              </a:spcAft>
              <a:buClr>
                <a:schemeClr val="lt1"/>
              </a:buClr>
              <a:buSzPts val="1400"/>
              <a:buFont typeface="Gill Sans"/>
              <a:buNone/>
            </a:pPr>
            <a:r>
              <a:rPr lang="en-US" cap="none"/>
              <a:t>ASIA RELIGIOUS AND ETHNIC FREEDOM AWARD</a:t>
            </a:r>
            <a:endParaRPr cap="none"/>
          </a:p>
        </p:txBody>
      </p:sp>
      <p:sp>
        <p:nvSpPr>
          <p:cNvPr id="95" name="Google Shape;95;p1"/>
          <p:cNvSpPr txBox="1"/>
          <p:nvPr>
            <p:ph idx="1" type="subTitle"/>
          </p:nvPr>
        </p:nvSpPr>
        <p:spPr>
          <a:xfrm>
            <a:off x="955650" y="4384373"/>
            <a:ext cx="6878439" cy="1600358"/>
          </a:xfrm>
          <a:prstGeom prst="rect">
            <a:avLst/>
          </a:prstGeom>
          <a:noFill/>
          <a:ln>
            <a:noFill/>
          </a:ln>
          <a:effectLst>
            <a:outerShdw blurRad="254000" rotWithShape="0" algn="tl">
              <a:srgbClr val="000000">
                <a:alpha val="40000"/>
              </a:srgbClr>
            </a:outerShdw>
          </a:effectLst>
        </p:spPr>
        <p:txBody>
          <a:bodyPr anchorCtr="0" anchor="t" bIns="120925" lIns="120925" spcFirstLastPara="1" rIns="120925" wrap="square" tIns="120925">
            <a:noAutofit/>
          </a:bodyPr>
          <a:lstStyle/>
          <a:p>
            <a:pPr indent="0" lvl="0" marL="0" marR="0" rtl="0" algn="l">
              <a:lnSpc>
                <a:spcPct val="90000"/>
              </a:lnSpc>
              <a:spcBef>
                <a:spcPts val="0"/>
              </a:spcBef>
              <a:spcAft>
                <a:spcPts val="0"/>
              </a:spcAft>
              <a:buClr>
                <a:schemeClr val="lt1"/>
              </a:buClr>
              <a:buSzPts val="1600"/>
              <a:buFont typeface="Gill Sans"/>
              <a:buNone/>
            </a:pPr>
            <a:r>
              <a:rPr b="1" lang="en-US"/>
              <a:t>Project Results</a:t>
            </a:r>
            <a:endParaRPr>
              <a:solidFill>
                <a:schemeClr val="lt1"/>
              </a:solidFill>
              <a:latin typeface="Gill Sans"/>
              <a:ea typeface="Gill Sans"/>
              <a:cs typeface="Gill Sans"/>
              <a:sym typeface="Gill Sans"/>
            </a:endParaRPr>
          </a:p>
          <a:p>
            <a:pPr indent="0" lvl="0" marL="0" marR="0" rtl="0" algn="l">
              <a:lnSpc>
                <a:spcPct val="90000"/>
              </a:lnSpc>
              <a:spcBef>
                <a:spcPts val="0"/>
              </a:spcBef>
              <a:spcAft>
                <a:spcPts val="0"/>
              </a:spcAft>
              <a:buClr>
                <a:schemeClr val="lt1"/>
              </a:buClr>
              <a:buSzPts val="1600"/>
              <a:buFont typeface="Gill Sans"/>
              <a:buNone/>
            </a:pPr>
            <a:r>
              <a:rPr b="1" lang="en-US">
                <a:solidFill>
                  <a:schemeClr val="lt1"/>
                </a:solidFill>
                <a:latin typeface="Gill Sans"/>
                <a:ea typeface="Gill Sans"/>
                <a:cs typeface="Gill Sans"/>
                <a:sym typeface="Gill Sans"/>
              </a:rPr>
              <a:t>Date: </a:t>
            </a:r>
            <a:r>
              <a:rPr lang="en-US"/>
              <a:t>May 27, 2025</a:t>
            </a:r>
            <a:endParaRPr>
              <a:solidFill>
                <a:schemeClr val="lt1"/>
              </a:solidFill>
              <a:latin typeface="Gill Sans"/>
              <a:ea typeface="Gill Sans"/>
              <a:cs typeface="Gill Sans"/>
              <a:sym typeface="Gill Sans"/>
            </a:endParaRPr>
          </a:p>
          <a:p>
            <a:pPr indent="0" lvl="0" marL="0" marR="0" rtl="0" algn="l">
              <a:lnSpc>
                <a:spcPct val="90000"/>
              </a:lnSpc>
              <a:spcBef>
                <a:spcPts val="0"/>
              </a:spcBef>
              <a:spcAft>
                <a:spcPts val="0"/>
              </a:spcAft>
              <a:buClr>
                <a:schemeClr val="lt1"/>
              </a:buClr>
              <a:buSzPts val="1600"/>
              <a:buFont typeface="Gill Sans"/>
              <a:buNone/>
            </a:pPr>
            <a:r>
              <a:rPr b="1" lang="en-US">
                <a:solidFill>
                  <a:schemeClr val="lt1"/>
                </a:solidFill>
                <a:latin typeface="Gill Sans"/>
                <a:ea typeface="Gill Sans"/>
                <a:cs typeface="Gill Sans"/>
                <a:sym typeface="Gill Sans"/>
              </a:rPr>
              <a:t>Implementing partners</a:t>
            </a:r>
            <a:r>
              <a:rPr lang="en-US">
                <a:solidFill>
                  <a:schemeClr val="lt1"/>
                </a:solidFill>
                <a:latin typeface="Gill Sans"/>
                <a:ea typeface="Gill Sans"/>
                <a:cs typeface="Gill Sans"/>
                <a:sym typeface="Gill Sans"/>
              </a:rPr>
              <a:t>: Freedom House, </a:t>
            </a:r>
            <a:r>
              <a:rPr lang="en-US"/>
              <a:t>Search for Common Ground, Pact, Internews, </a:t>
            </a:r>
            <a:r>
              <a:rPr lang="en-US"/>
              <a:t>American</a:t>
            </a:r>
            <a:r>
              <a:rPr lang="en-US"/>
              <a:t> Bar Association Rule of Law Initiative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Asia REF Project Timeline" id="100" name="Google Shape;100;p2"/>
          <p:cNvPicPr preferRelativeResize="0"/>
          <p:nvPr/>
        </p:nvPicPr>
        <p:blipFill rotWithShape="1">
          <a:blip r:embed="rId3">
            <a:alphaModFix/>
          </a:blip>
          <a:srcRect b="0" l="0" r="0" t="0"/>
          <a:stretch/>
        </p:blipFill>
        <p:spPr>
          <a:xfrm>
            <a:off x="33337" y="314325"/>
            <a:ext cx="12125325" cy="6229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nvSpPr>
        <p:spPr>
          <a:xfrm>
            <a:off x="716096" y="1485186"/>
            <a:ext cx="3831300" cy="5079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Over the life of the program, Asia REF reached a substantial number of human rights defenders and human rights organizations.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One theory at the beginning of the award was that the projects would be able to invest in countries where there was greatest need. Ultimately, other factors—including the possibility of scaling work—contributed to this more.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However, one outlier is worth noting. In Myanmar, the ASH project was able to have an outsize impact despite active conflicts, supporting around 1,000 hrds in the country.</a:t>
            </a:r>
            <a:endParaRPr/>
          </a:p>
        </p:txBody>
      </p:sp>
      <p:sp>
        <p:nvSpPr>
          <p:cNvPr id="106" name="Google Shape;106;p3"/>
          <p:cNvSpPr txBox="1"/>
          <p:nvPr/>
        </p:nvSpPr>
        <p:spPr>
          <a:xfrm>
            <a:off x="716096" y="284857"/>
            <a:ext cx="3831403"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Individuals and Organizations supported by Asia REF</a:t>
            </a:r>
            <a:endParaRPr/>
          </a:p>
        </p:txBody>
      </p:sp>
      <p:pic>
        <p:nvPicPr>
          <p:cNvPr id="107" name="Google Shape;107;p3"/>
          <p:cNvPicPr preferRelativeResize="0"/>
          <p:nvPr/>
        </p:nvPicPr>
        <p:blipFill>
          <a:blip r:embed="rId3">
            <a:alphaModFix/>
          </a:blip>
          <a:stretch>
            <a:fillRect/>
          </a:stretch>
        </p:blipFill>
        <p:spPr>
          <a:xfrm>
            <a:off x="4699899" y="152400"/>
            <a:ext cx="7138308" cy="65532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descr="Dashboard 1" id="112" name="Google Shape;112;p4"/>
          <p:cNvPicPr preferRelativeResize="0"/>
          <p:nvPr/>
        </p:nvPicPr>
        <p:blipFill rotWithShape="1">
          <a:blip r:embed="rId3">
            <a:alphaModFix/>
          </a:blip>
          <a:srcRect b="0" l="0" r="0" t="0"/>
          <a:stretch/>
        </p:blipFill>
        <p:spPr>
          <a:xfrm>
            <a:off x="944983" y="373196"/>
            <a:ext cx="6181725" cy="5715000"/>
          </a:xfrm>
          <a:prstGeom prst="rect">
            <a:avLst/>
          </a:prstGeom>
          <a:noFill/>
          <a:ln>
            <a:noFill/>
          </a:ln>
        </p:spPr>
      </p:pic>
      <p:sp>
        <p:nvSpPr>
          <p:cNvPr id="113" name="Google Shape;113;p4"/>
          <p:cNvSpPr txBox="1"/>
          <p:nvPr/>
        </p:nvSpPr>
        <p:spPr>
          <a:xfrm>
            <a:off x="7248976" y="1166842"/>
            <a:ext cx="3831403"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Objective 1. Support targeted in-country and cross-border efforts by local partners to expand the freedom of religion and conscience in Asia</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Objective 2. Promote the international religious freedom of China’s minority diaspora populations located in nearby or neighboring countries that have been subject to human rights violations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Objective 3. Improve local community partners, including religious and ethnic minority community partners, capacities.</a:t>
            </a:r>
            <a:endParaRPr/>
          </a:p>
        </p:txBody>
      </p:sp>
      <p:sp>
        <p:nvSpPr>
          <p:cNvPr id="114" name="Google Shape;114;p4"/>
          <p:cNvSpPr txBox="1"/>
          <p:nvPr/>
        </p:nvSpPr>
        <p:spPr>
          <a:xfrm>
            <a:off x="7248976" y="86553"/>
            <a:ext cx="383140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Asia REF Projects by Objective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descr="Dashboard 1" id="119" name="Google Shape;119;p5"/>
          <p:cNvPicPr preferRelativeResize="0"/>
          <p:nvPr/>
        </p:nvPicPr>
        <p:blipFill rotWithShape="1">
          <a:blip r:embed="rId3">
            <a:alphaModFix/>
          </a:blip>
          <a:srcRect b="0" l="0" r="0" t="0"/>
          <a:stretch/>
        </p:blipFill>
        <p:spPr>
          <a:xfrm>
            <a:off x="5199697" y="571500"/>
            <a:ext cx="6181725" cy="5715000"/>
          </a:xfrm>
          <a:prstGeom prst="rect">
            <a:avLst/>
          </a:prstGeom>
          <a:noFill/>
          <a:ln>
            <a:noFill/>
          </a:ln>
        </p:spPr>
      </p:pic>
      <p:sp>
        <p:nvSpPr>
          <p:cNvPr id="120" name="Google Shape;120;p5"/>
          <p:cNvSpPr txBox="1"/>
          <p:nvPr/>
        </p:nvSpPr>
        <p:spPr>
          <a:xfrm>
            <a:off x="810578" y="1370042"/>
            <a:ext cx="3831300" cy="452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While Asia REF did not set out to be a youth-focused project, during implementation we learned that youth are the most likely to be engaged in religious and ethnic freedom activities.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The project was, however, able to still have significant impact supporting other minority groups, particularly religious and ethnic minorities.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Finally, following the first year of implementation, we learned that there was a substantial gender gap. By the time of termination, this gap was substantially narrowed.</a:t>
            </a:r>
            <a:endParaRPr/>
          </a:p>
        </p:txBody>
      </p:sp>
      <p:sp>
        <p:nvSpPr>
          <p:cNvPr id="121" name="Google Shape;121;p5"/>
          <p:cNvSpPr txBox="1"/>
          <p:nvPr/>
        </p:nvSpPr>
        <p:spPr>
          <a:xfrm>
            <a:off x="810577" y="539045"/>
            <a:ext cx="383140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Supporting diverse populations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descr="Dashboard 1" id="126" name="Google Shape;126;p6"/>
          <p:cNvPicPr preferRelativeResize="0"/>
          <p:nvPr/>
        </p:nvPicPr>
        <p:blipFill rotWithShape="1">
          <a:blip r:embed="rId3">
            <a:alphaModFix/>
          </a:blip>
          <a:srcRect b="0" l="0" r="0" t="0"/>
          <a:stretch/>
        </p:blipFill>
        <p:spPr>
          <a:xfrm>
            <a:off x="5159057" y="571500"/>
            <a:ext cx="6181725" cy="5715000"/>
          </a:xfrm>
          <a:prstGeom prst="rect">
            <a:avLst/>
          </a:prstGeom>
          <a:noFill/>
          <a:ln>
            <a:noFill/>
          </a:ln>
        </p:spPr>
      </p:pic>
      <p:sp>
        <p:nvSpPr>
          <p:cNvPr id="127" name="Google Shape;127;p6"/>
          <p:cNvSpPr txBox="1"/>
          <p:nvPr/>
        </p:nvSpPr>
        <p:spPr>
          <a:xfrm>
            <a:off x="851218" y="1485186"/>
            <a:ext cx="3831403"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Thanks in large part to social media-focused programs in Indonesia, Uzbekistan, and Kyrgyzstan, Asia REF was able to reach a substantially larger audience through indirect means.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Beyond direct support through trainings and workshops, Asia REF projects used social media engagements, community outreach, and other means to share messages around social cohesion and tolerance.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In total, Asia REF reached 13.5 million people across the continent in the three and a half years of implementation.</a:t>
            </a:r>
            <a:endParaRPr/>
          </a:p>
        </p:txBody>
      </p:sp>
      <p:sp>
        <p:nvSpPr>
          <p:cNvPr id="128" name="Google Shape;128;p6"/>
          <p:cNvSpPr txBox="1"/>
          <p:nvPr/>
        </p:nvSpPr>
        <p:spPr>
          <a:xfrm>
            <a:off x="851218" y="571500"/>
            <a:ext cx="383140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Asia REF’s reach far exceeded its grasp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descr="Fig. 4 HRD-democracy indicator relationship" id="133" name="Google Shape;133;p7"/>
          <p:cNvPicPr preferRelativeResize="0"/>
          <p:nvPr/>
        </p:nvPicPr>
        <p:blipFill rotWithShape="1">
          <a:blip r:embed="rId3">
            <a:alphaModFix/>
          </a:blip>
          <a:srcRect b="0" l="0" r="0" t="0"/>
          <a:stretch/>
        </p:blipFill>
        <p:spPr>
          <a:xfrm>
            <a:off x="95250" y="880434"/>
            <a:ext cx="12096750" cy="4276725"/>
          </a:xfrm>
          <a:prstGeom prst="rect">
            <a:avLst/>
          </a:prstGeom>
          <a:noFill/>
          <a:ln>
            <a:noFill/>
          </a:ln>
        </p:spPr>
      </p:pic>
      <p:sp>
        <p:nvSpPr>
          <p:cNvPr id="134" name="Google Shape;134;p7"/>
          <p:cNvSpPr txBox="1"/>
          <p:nvPr/>
        </p:nvSpPr>
        <p:spPr>
          <a:xfrm>
            <a:off x="1135884" y="418769"/>
            <a:ext cx="10015482"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Was Asia REF able to invest resources in the least democratic countries? </a:t>
            </a:r>
            <a:endParaRPr/>
          </a:p>
        </p:txBody>
      </p:sp>
      <p:sp>
        <p:nvSpPr>
          <p:cNvPr id="135" name="Google Shape;135;p7"/>
          <p:cNvSpPr txBox="1"/>
          <p:nvPr/>
        </p:nvSpPr>
        <p:spPr>
          <a:xfrm>
            <a:off x="780284" y="5423568"/>
            <a:ext cx="1001548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Thanks to the outlier of Afghanistan, there is a much stronger implied relationship than was actually observed. While Asia REF made strides in working in difficult contexts, more work needs to be done to advance FORB where it is needed the most.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pic>
        <p:nvPicPr>
          <p:cNvPr descr="A diagram of a diagram&#10;&#10;AI-generated content may be incorrect." id="140" name="Google Shape;140;p8"/>
          <p:cNvPicPr preferRelativeResize="0"/>
          <p:nvPr>
            <p:ph idx="1" type="body"/>
          </p:nvPr>
        </p:nvPicPr>
        <p:blipFill rotWithShape="1">
          <a:blip r:embed="rId3">
            <a:alphaModFix/>
          </a:blip>
          <a:srcRect b="0" l="0" r="0" t="0"/>
          <a:stretch/>
        </p:blipFill>
        <p:spPr>
          <a:xfrm>
            <a:off x="709506" y="643466"/>
            <a:ext cx="5571067" cy="5571067"/>
          </a:xfrm>
          <a:prstGeom prst="rect">
            <a:avLst/>
          </a:prstGeom>
          <a:noFill/>
          <a:ln>
            <a:noFill/>
          </a:ln>
        </p:spPr>
      </p:pic>
      <p:sp>
        <p:nvSpPr>
          <p:cNvPr id="141" name="Google Shape;141;p8"/>
          <p:cNvSpPr txBox="1"/>
          <p:nvPr/>
        </p:nvSpPr>
        <p:spPr>
          <a:xfrm>
            <a:off x="7230559" y="1690218"/>
            <a:ext cx="3831403"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 addition to the project work, Asia REF set aside specific funds and activities designed to work with partners, articulate growth goals, and provide mutual support to achieve this.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With the support of Pact’s Organizational Performance Index, capacity development was understood though specific domains.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With the exception of just one, from 2023 to 2025, all partners participating in capacity strengthening reported improvement in all domains.</a:t>
            </a:r>
            <a:endParaRPr/>
          </a:p>
        </p:txBody>
      </p:sp>
      <p:sp>
        <p:nvSpPr>
          <p:cNvPr id="142" name="Google Shape;142;p8"/>
          <p:cNvSpPr txBox="1"/>
          <p:nvPr/>
        </p:nvSpPr>
        <p:spPr>
          <a:xfrm>
            <a:off x="7230559" y="489889"/>
            <a:ext cx="3831403"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Our partners grew in their ability to achieve their missions.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2025-05-22T00:41:54Z</dcterms:created>
  <dc:creator>Nolen Deibert</dc:creator>
</cp:coreProperties>
</file>